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4"/>
    <p:restoredTop sz="82346"/>
  </p:normalViewPr>
  <p:slideViewPr>
    <p:cSldViewPr snapToGrid="0" snapToObjects="1" showGuides="1">
      <p:cViewPr varScale="1">
        <p:scale>
          <a:sx n="118" d="100"/>
          <a:sy n="118" d="100"/>
        </p:scale>
        <p:origin x="232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/>
              <a:t>is true. It's an application of the law of total probability: p(</a:t>
            </a:r>
            <a:r>
              <a:rPr lang="en-US" baseline="0" dirty="0" err="1"/>
              <a:t>x|yz</a:t>
            </a:r>
            <a:r>
              <a:rPr lang="en-US" baseline="0" dirty="0"/>
              <a:t>) = p(</a:t>
            </a:r>
            <a:r>
              <a:rPr lang="en-US" baseline="0" dirty="0" err="1"/>
              <a:t>x,y,z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); sum out x and you get p(</a:t>
            </a:r>
            <a:r>
              <a:rPr lang="en-US" baseline="0" dirty="0" err="1"/>
              <a:t>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/>
              <a:t>expand it all out, it's P(</a:t>
            </a:r>
            <a:r>
              <a:rPr lang="en-US" baseline="0" dirty="0" err="1"/>
              <a:t>z,y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5: 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So called because a </a:t>
            </a:r>
            <a:r>
              <a:rPr lang="en-US" b="1" dirty="0"/>
              <a:t>bag</a:t>
            </a:r>
            <a:r>
              <a:rPr lang="en-US" dirty="0"/>
              <a:t> or </a:t>
            </a:r>
            <a:r>
              <a:rPr lang="en-US" b="1" dirty="0"/>
              <a:t>multiset</a:t>
            </a:r>
            <a:r>
              <a:rPr lang="en-US" dirty="0"/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The </a:t>
            </a:r>
            <a:r>
              <a:rPr lang="en-US" b="1" dirty="0"/>
              <a:t>naive Bayes assumption</a:t>
            </a:r>
            <a:r>
              <a:rPr lang="en-US" dirty="0"/>
              <a:t>: Words are independent conditioned on their class:</a:t>
            </a:r>
            <a:br>
              <a:rPr lang="en-US" dirty="0"/>
            </a:br>
            <a:r>
              <a:rPr lang="en-US" dirty="0"/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/>
              <a:t>Wait, but we were estimating P(</a:t>
            </a:r>
            <a:r>
              <a:rPr lang="en-US" dirty="0" err="1"/>
              <a:t>Y|with</a:t>
            </a:r>
            <a:r>
              <a:rPr lang="en-US" dirty="0"/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/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1) If P is a probability function, which of the following is equal to P(x | y, z)?</a:t>
            </a:r>
          </a:p>
          <a:p>
            <a:pPr lvl="1"/>
            <a:r>
              <a:rPr lang="en-US" sz="3200" dirty="0"/>
              <a:t>A) P(x) / P(y, z)</a:t>
            </a:r>
          </a:p>
          <a:p>
            <a:pPr lvl="1"/>
            <a:r>
              <a:rPr lang="en-US" sz="3200" dirty="0"/>
              <a:t>B) P(y)P(z) / P(x, y, z)</a:t>
            </a:r>
          </a:p>
          <a:p>
            <a:pPr lvl="1"/>
            <a:r>
              <a:rPr lang="en-US" sz="3200" dirty="0"/>
              <a:t>C) P(x, y, z) / P(y, z)</a:t>
            </a:r>
          </a:p>
          <a:p>
            <a:pPr lvl="1"/>
            <a:r>
              <a:rPr lang="en-US" sz="3200" dirty="0"/>
              <a:t>D) P(x)P(</a:t>
            </a:r>
            <a:r>
              <a:rPr lang="en-US" sz="3200" dirty="0" err="1"/>
              <a:t>x|y</a:t>
            </a:r>
            <a:r>
              <a:rPr lang="en-US" sz="3200" dirty="0"/>
              <a:t>)P(</a:t>
            </a:r>
            <a:r>
              <a:rPr lang="en-US" sz="3200" dirty="0" err="1"/>
              <a:t>x|z</a:t>
            </a:r>
            <a:r>
              <a:rPr lang="en-US" sz="32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/>
              <a:t>2) Which is/are guaranteed to be true (assume no null event cases)?</a:t>
            </a:r>
          </a:p>
          <a:p>
            <a:pPr lvl="1"/>
            <a:r>
              <a:rPr lang="en-US" sz="3200" dirty="0"/>
              <a:t>A)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B) ∀ x, </a:t>
            </a:r>
            <a:r>
              <a:rPr lang="en-US" sz="3200" dirty="0" err="1"/>
              <a:t>Σ</a:t>
            </a:r>
            <a:r>
              <a:rPr lang="en-US" sz="3200" baseline="-25000" dirty="0" err="1"/>
              <a:t>y</a:t>
            </a:r>
            <a:r>
              <a:rPr lang="en-US" sz="3200" dirty="0"/>
              <a:t> </a:t>
            </a:r>
            <a:r>
              <a:rPr lang="en-US" sz="3200" dirty="0" err="1"/>
              <a:t>Σ</a:t>
            </a:r>
            <a:r>
              <a:rPr lang="en-US" sz="3200" baseline="-25000" dirty="0" err="1"/>
              <a:t>z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C)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= 1</a:t>
            </a:r>
          </a:p>
          <a:p>
            <a:pPr lvl="1"/>
            <a:r>
              <a:rPr lang="en-US" sz="3200" dirty="0"/>
              <a:t>D)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P(</a:t>
            </a:r>
            <a:r>
              <a:rPr lang="en-US" sz="3200" dirty="0" err="1"/>
              <a:t>y|x</a:t>
            </a:r>
            <a:r>
              <a:rPr lang="en-US" sz="3200" dirty="0"/>
              <a:t>) P(</a:t>
            </a:r>
            <a:r>
              <a:rPr lang="en-US" sz="3200" dirty="0" err="1"/>
              <a:t>z|x</a:t>
            </a:r>
            <a:r>
              <a:rPr lang="en-US" sz="3200" dirty="0"/>
              <a:t>, y) = 1</a:t>
            </a:r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is/are equal to P(A|B, C, D)?</a:t>
            </a:r>
          </a:p>
          <a:p>
            <a:pPr lvl="1"/>
            <a:r>
              <a:rPr lang="en-US" dirty="0"/>
              <a:t>1) P(B, C, D | A) P(A)</a:t>
            </a:r>
          </a:p>
          <a:p>
            <a:pPr lvl="1"/>
            <a:r>
              <a:rPr lang="en-US" dirty="0"/>
              <a:t>2) P(B|C, D) P(B|A, C) P(B |A, D)</a:t>
            </a:r>
          </a:p>
          <a:p>
            <a:pPr lvl="1"/>
            <a:r>
              <a:rPr lang="en-US" dirty="0"/>
              <a:t>3) P(D, C, B | A) P(A) / P(D, C, B)</a:t>
            </a:r>
          </a:p>
          <a:p>
            <a:pPr lvl="1"/>
            <a:r>
              <a:rPr lang="en-US" dirty="0"/>
              <a:t>4)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Note that while P(A|B, C, D) ≠ P(B, C, D | A) P(A),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P(A|B, C, D)  = </a:t>
            </a: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assumptions/rule together: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 (</a:t>
            </a:r>
            <a:r>
              <a:rPr lang="en-US" dirty="0" err="1"/>
              <a:t>BoW</a:t>
            </a:r>
            <a:r>
              <a:rPr lang="en-US" dirty="0"/>
              <a:t> </a:t>
            </a:r>
            <a:r>
              <a:rPr lang="en-US" dirty="0" err="1"/>
              <a:t>assmptn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                                              ∝ P(Y) x P(with, horrific, Filled, ...|Y) (Bayes' rule)</a:t>
            </a:r>
          </a:p>
          <a:p>
            <a:pPr lvl="1"/>
            <a:r>
              <a:rPr lang="en-US" dirty="0"/>
              <a:t>                                                =  P(Y) x P(</a:t>
            </a:r>
            <a:r>
              <a:rPr lang="en-US" dirty="0" err="1"/>
              <a:t>with|Y</a:t>
            </a:r>
            <a:r>
              <a:rPr lang="en-US" dirty="0"/>
              <a:t>) x P(</a:t>
            </a:r>
            <a:r>
              <a:rPr lang="en-US" dirty="0" err="1"/>
              <a:t>horrific|Y</a:t>
            </a:r>
            <a:r>
              <a:rPr lang="en-US" dirty="0"/>
              <a:t>) x P(</a:t>
            </a:r>
            <a:r>
              <a:rPr lang="en-US" dirty="0" err="1"/>
              <a:t>Filled|Y</a:t>
            </a:r>
            <a:r>
              <a:rPr lang="en-US" dirty="0"/>
              <a:t>)...</a:t>
            </a:r>
            <a:br>
              <a:rPr lang="en-US" dirty="0"/>
            </a:br>
            <a:r>
              <a:rPr lang="en-US" dirty="0"/>
              <a:t>                                                    (Naive Bayes </a:t>
            </a:r>
            <a:r>
              <a:rPr lang="en-US" dirty="0" err="1"/>
              <a:t>assmptn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/>
              <a:t>What's wrong with the </a:t>
            </a:r>
            <a:r>
              <a:rPr lang="en-US" dirty="0" err="1"/>
              <a:t>BoW</a:t>
            </a:r>
            <a:r>
              <a:rPr lang="en-US" dirty="0"/>
              <a:t> assumption?</a:t>
            </a:r>
          </a:p>
          <a:p>
            <a:r>
              <a:rPr lang="en-US" dirty="0"/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/>
              <a:t>Yes, for many tasks</a:t>
            </a:r>
          </a:p>
          <a:p>
            <a:pPr lvl="1"/>
            <a:r>
              <a:rPr lang="en-US" dirty="0"/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/>
              <a:t>Naive Bayes has two kinds of parameters:</a:t>
            </a:r>
          </a:p>
          <a:p>
            <a:pPr lvl="1"/>
            <a:r>
              <a:rPr lang="en-US" dirty="0"/>
              <a:t>Class prior distribution </a:t>
            </a:r>
            <a:r>
              <a:rPr lang="en-US" b="1" dirty="0"/>
              <a:t>P(Y)</a:t>
            </a:r>
            <a:r>
              <a:rPr lang="en-US" dirty="0"/>
              <a:t> = belief in the class</a:t>
            </a:r>
          </a:p>
          <a:p>
            <a:pPr lvl="1"/>
            <a:r>
              <a:rPr lang="en-US" dirty="0"/>
              <a:t>Likelihood distribution </a:t>
            </a:r>
            <a:r>
              <a:rPr lang="en-US" b="1" dirty="0"/>
              <a:t>P(W|Y)</a:t>
            </a:r>
            <a:r>
              <a:rPr lang="en-US" dirty="0"/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events A, B, C, D and are given:</a:t>
            </a:r>
            <a:br>
              <a:rPr lang="en-US" dirty="0"/>
            </a:br>
            <a:r>
              <a:rPr lang="en-US" dirty="0"/>
              <a:t>   P(A) = 0.5              P(A,B) = 0.25</a:t>
            </a:r>
            <a:br>
              <a:rPr lang="en-US" dirty="0"/>
            </a:br>
            <a:r>
              <a:rPr lang="en-US" dirty="0"/>
              <a:t>   P(B) = 0.3              P(B|C) = 0.2</a:t>
            </a:r>
            <a:br>
              <a:rPr lang="en-US" dirty="0"/>
            </a:br>
            <a:r>
              <a:rPr lang="en-US" dirty="0"/>
              <a:t>   P(C) = 0.6              P(A|B,C) = 0.1</a:t>
            </a:r>
            <a:br>
              <a:rPr lang="en-US" dirty="0"/>
            </a:br>
            <a:r>
              <a:rPr lang="en-US" dirty="0"/>
              <a:t>   P(D) = 0.4              P(B|A,C) = 0.7</a:t>
            </a:r>
          </a:p>
          <a:p>
            <a:r>
              <a:rPr lang="en-US" dirty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0.15</a:t>
            </a:r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the frequency table above. What is P(</a:t>
            </a:r>
            <a:r>
              <a:rPr lang="en-US" dirty="0" err="1"/>
              <a:t>great|pos</a:t>
            </a:r>
            <a:r>
              <a:rPr lang="en-US" dirty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5/20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horrible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/>
              <a:t>In general we call the elements of the representation we feed to a classifier/learner/predictor/etc.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/>
              <a:t>So far, we have been using single words as our features 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Bigrams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/>
              <a:t>normalized unigrams</a:t>
            </a:r>
          </a:p>
          <a:p>
            <a:pPr lvl="1"/>
            <a:r>
              <a:rPr lang="en-US" dirty="0"/>
              <a:t>root form: "like" (instead of "liked", "liking", etc.) (cf. morphology lecture)</a:t>
            </a:r>
          </a:p>
          <a:p>
            <a:pPr lvl="1"/>
            <a:r>
              <a:rPr lang="en-US" dirty="0" err="1"/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/>
              <a:t>punc</a:t>
            </a:r>
            <a:r>
              <a:rPr lang="en-US" dirty="0"/>
              <a:t>-normalized ("Great!" instead of "Great!!!", "Great!!!!!")</a:t>
            </a:r>
          </a:p>
          <a:p>
            <a:pPr lvl="1"/>
            <a:r>
              <a:rPr lang="en-US" dirty="0"/>
              <a:t>spelling correction 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/>
              <a:t>length of the document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/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Naive Bayes Assumption: P(A</a:t>
            </a:r>
            <a:r>
              <a:rPr lang="en-US" baseline="-25000" dirty="0"/>
              <a:t>1,</a:t>
            </a:r>
            <a:r>
              <a:rPr lang="en-US" dirty="0"/>
              <a:t> A</a:t>
            </a:r>
            <a:r>
              <a:rPr lang="en-US" baseline="-25000" dirty="0"/>
              <a:t>2,</a:t>
            </a:r>
            <a:r>
              <a:rPr lang="en-US" dirty="0"/>
              <a:t> ...|B) = P(A</a:t>
            </a:r>
            <a:r>
              <a:rPr lang="en-US" baseline="-25000" dirty="0"/>
              <a:t>1</a:t>
            </a:r>
            <a:r>
              <a:rPr lang="en-US" dirty="0"/>
              <a:t>|B)P(A</a:t>
            </a:r>
            <a:r>
              <a:rPr lang="en-US" baseline="-25000" dirty="0"/>
              <a:t>2</a:t>
            </a:r>
            <a:r>
              <a:rPr lang="en-US" dirty="0"/>
              <a:t>|B)...</a:t>
            </a:r>
          </a:p>
          <a:p>
            <a:r>
              <a:rPr lang="en-US" dirty="0"/>
              <a:t>Feature choice can make this assumption more naive!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parts of the input that are overrepresented by features have more influence</a:t>
            </a:r>
          </a:p>
          <a:p>
            <a:r>
              <a:rPr lang="en-US" dirty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/>
              <a:t>Named Entity Recognition (NER): 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Words Sense Disambiguation (WSD): make semantic decisions for ambiguous words (e.g. 'interest', 'bank')</a:t>
            </a:r>
          </a:p>
          <a:p>
            <a:pPr lvl="1"/>
            <a:r>
              <a:rPr lang="en-US" dirty="0"/>
              <a:t>Part of Speech (POS) Tagging: 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unimportant features won't be discriminating</a:t>
            </a:r>
          </a:p>
          <a:p>
            <a:r>
              <a:rPr lang="en-US" dirty="0"/>
              <a:t>But it's helpful to know something about your domain when designing features</a:t>
            </a:r>
          </a:p>
          <a:p>
            <a:pPr lvl="1"/>
            <a:r>
              <a:rPr lang="en-US" dirty="0"/>
              <a:t>are </a:t>
            </a:r>
            <a:r>
              <a:rPr lang="en-US" dirty="0" err="1"/>
              <a:t>subword</a:t>
            </a:r>
            <a:r>
              <a:rPr lang="en-US" dirty="0"/>
              <a:t> units important?</a:t>
            </a:r>
          </a:p>
          <a:p>
            <a:pPr lvl="1"/>
            <a:r>
              <a:rPr lang="en-US" dirty="0"/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/>
              <a:t>More features =&gt; more flexibility</a:t>
            </a:r>
          </a:p>
          <a:p>
            <a:pPr lvl="1"/>
            <a:r>
              <a:rPr lang="en-US" dirty="0"/>
              <a:t>More features =&gt; more expensive to train</a:t>
            </a:r>
          </a:p>
          <a:p>
            <a:pPr lvl="1"/>
            <a:r>
              <a:rPr lang="en-US" dirty="0"/>
              <a:t>More features =&gt; more </a:t>
            </a:r>
            <a:r>
              <a:rPr lang="en-US" u="sng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/>
              <a:t>Training data: 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/>
              <a:t>Development/tuning data: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/>
              <a:t>Test data: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top-down features, let's use data-driven features</a:t>
            </a:r>
          </a:p>
          <a:p>
            <a:pPr lvl="1"/>
            <a:r>
              <a:rPr lang="en-US" dirty="0"/>
              <a:t>Our intuitions about word sentiment aren't perfect</a:t>
            </a:r>
          </a:p>
          <a:p>
            <a:r>
              <a:rPr lang="en-US" b="1" dirty="0"/>
              <a:t>Supervised </a:t>
            </a:r>
            <a:r>
              <a:rPr lang="en-US" dirty="0"/>
              <a:t>(aka Inductive) = learn from </a:t>
            </a:r>
            <a:r>
              <a:rPr lang="en-US" b="1" dirty="0"/>
              <a:t>labeled</a:t>
            </a:r>
            <a:r>
              <a:rPr lang="en-US" dirty="0"/>
              <a:t> examples. Recipe:</a:t>
            </a:r>
          </a:p>
          <a:p>
            <a:pPr lvl="1"/>
            <a:r>
              <a:rPr lang="en-US" b="1" dirty="0"/>
              <a:t>training</a:t>
            </a:r>
            <a:r>
              <a:rPr lang="en-US" dirty="0"/>
              <a:t> corpus of (</a:t>
            </a:r>
            <a:r>
              <a:rPr lang="en-US" i="1" dirty="0"/>
              <a:t>x, y</a:t>
            </a:r>
            <a:r>
              <a:rPr lang="en-US" dirty="0"/>
              <a:t>) (review, label) pairs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Other kinds of learning (not covered here):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Data is provided but no labels are given</a:t>
            </a:r>
          </a:p>
          <a:p>
            <a:pPr lvl="1"/>
            <a:r>
              <a:rPr lang="en-US" b="1" dirty="0"/>
              <a:t>Semi-Supervised: </a:t>
            </a:r>
            <a:r>
              <a:rPr lang="en-US" dirty="0"/>
              <a:t>Data is provided but only some of it is labeled</a:t>
            </a:r>
          </a:p>
          <a:p>
            <a:pPr lvl="1"/>
            <a:r>
              <a:rPr lang="en-US" b="1" dirty="0"/>
              <a:t>Reinforcement</a:t>
            </a:r>
            <a:r>
              <a:rPr lang="en-US" dirty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𝓁</a:t>
            </a:r>
            <a:r>
              <a:rPr lang="en-US" baseline="-25000" dirty="0"/>
              <a:t>perceptron</a:t>
            </a:r>
            <a:r>
              <a:rPr lang="en-US" dirty="0"/>
              <a:t> = </a:t>
            </a:r>
            <a:r>
              <a:rPr lang="en-US" dirty="0" err="1"/>
              <a:t>wT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/>
              <a:t>∂/∂w 𝓁</a:t>
            </a:r>
            <a:r>
              <a:rPr lang="en-US" baseline="-25000" dirty="0"/>
              <a:t>perceptron</a:t>
            </a:r>
            <a:r>
              <a:rPr lang="en-US" dirty="0"/>
              <a:t> = 𝛟(</a:t>
            </a:r>
            <a:r>
              <a:rPr lang="en-US" dirty="0" err="1"/>
              <a:t>x,y</a:t>
            </a:r>
            <a:r>
              <a:rPr lang="en-US" dirty="0"/>
              <a:t>*)-𝛟(</a:t>
            </a:r>
            <a:r>
              <a:rPr lang="en-US" dirty="0" err="1"/>
              <a:t>x,y</a:t>
            </a:r>
            <a:r>
              <a:rPr lang="en-US" dirty="0"/>
              <a:t>) 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/>
              <a:t>Avoiding overfitting</a:t>
            </a:r>
          </a:p>
          <a:p>
            <a:pPr lvl="1"/>
            <a:r>
              <a:rPr lang="en-US" dirty="0"/>
              <a:t>Averaging: Keep track of all weight vectors learned, then average them</a:t>
            </a:r>
          </a:p>
          <a:p>
            <a:pPr lvl="1"/>
            <a:r>
              <a:rPr lang="en-US" dirty="0"/>
              <a:t>Early stopping: Check performance on a dev set, then stop when it stops improving</a:t>
            </a:r>
          </a:p>
          <a:p>
            <a:r>
              <a:rPr lang="en-US" dirty="0"/>
              <a:t>Support Vector Machine (SVM): 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/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 is a score, not a probability. Further, it ranges from -∞ to +∞.</a:t>
                </a:r>
              </a:p>
              <a:p>
                <a:r>
                  <a:rPr lang="en-US" dirty="0"/>
                  <a:t>Let's consider </a:t>
                </a:r>
                <a:r>
                  <a:rPr lang="en-US" dirty="0" err="1"/>
                  <a:t>exp</a:t>
                </a:r>
                <a:r>
                  <a:rPr lang="en-US" dirty="0"/>
                  <a:t>(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/>
                  <a:t>)), which is always positive, and monotone. </a:t>
                </a:r>
              </a:p>
              <a:p>
                <a:r>
                  <a:rPr lang="en-US" dirty="0"/>
                  <a:t>We can define P(</a:t>
                </a:r>
                <a:r>
                  <a:rPr lang="en-US" dirty="0" err="1"/>
                  <a:t>y|x</a:t>
                </a:r>
                <a:r>
                  <a:rPr lang="en-US" dirty="0"/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/>
                  <a:t>We'd like to </a:t>
                </a:r>
                <a:r>
                  <a:rPr lang="en-US"/>
                  <a:t>pick w </a:t>
                </a:r>
                <a:r>
                  <a:rPr lang="en-US" dirty="0"/>
                  <a:t>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 rotWithShape="0"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w+=𝛟(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/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/>
              <a:t>The </a:t>
            </a:r>
            <a:r>
              <a:rPr lang="en-US" b="1" dirty="0"/>
              <a:t>Naive Bayes</a:t>
            </a:r>
            <a:r>
              <a:rPr lang="en-US" dirty="0"/>
              <a:t> model and </a:t>
            </a:r>
            <a:r>
              <a:rPr lang="en-US" b="1" dirty="0"/>
              <a:t>Bag of Words</a:t>
            </a:r>
            <a:r>
              <a:rPr lang="en-US" dirty="0"/>
              <a:t> assumption are a simple, fast probabilistic approach to text classification</a:t>
            </a:r>
          </a:p>
          <a:p>
            <a:r>
              <a:rPr lang="en-US" dirty="0"/>
              <a:t>The </a:t>
            </a:r>
            <a:r>
              <a:rPr lang="en-US" b="1" dirty="0"/>
              <a:t>Perceptron</a:t>
            </a:r>
            <a:r>
              <a:rPr lang="en-US" dirty="0"/>
              <a:t> allows more arbitrary features at the cost of slower learning and a requirement of more data</a:t>
            </a:r>
          </a:p>
          <a:p>
            <a:r>
              <a:rPr lang="en-US" b="1" dirty="0"/>
              <a:t>Logistic Regression</a:t>
            </a:r>
            <a:r>
              <a:rPr lang="en-US" dirty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69068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13722</TotalTime>
  <Words>5058</Words>
  <Application>Microsoft Macintosh PowerPoint</Application>
  <PresentationFormat>Widescreen</PresentationFormat>
  <Paragraphs>960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Courier New</vt:lpstr>
      <vt:lpstr>Mangal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Jonathan May</cp:lastModifiedBy>
  <cp:revision>164</cp:revision>
  <cp:lastPrinted>2017-09-08T05:04:20Z</cp:lastPrinted>
  <dcterms:created xsi:type="dcterms:W3CDTF">2017-08-30T21:07:33Z</dcterms:created>
  <dcterms:modified xsi:type="dcterms:W3CDTF">2018-08-28T00:08:56Z</dcterms:modified>
</cp:coreProperties>
</file>